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
  </p:notesMasterIdLst>
  <p:sldIdLst>
    <p:sldId id="28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Double click in the white boxes to add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The intention is to capture individual activity ideas, rather than full session plans. CCOs will be able to select the relevant activities and adapt them to work for their individual school contexts and sessions. </a:t>
            </a:r>
          </a:p>
          <a:p>
            <a:pPr marL="171450" indent="-171450">
              <a:buFont typeface="Arial" panose="020B0604020202020204" pitchFamily="34" charset="0"/>
              <a:buChar char="•"/>
            </a:pPr>
            <a:r>
              <a:rPr lang="en-GB" sz="1000" dirty="0"/>
              <a:t>Options – i) click and type in the white boxes or ii) print, draw and scan.</a:t>
            </a:r>
          </a:p>
          <a:p>
            <a:pPr marL="171450" indent="-171450">
              <a:buFont typeface="Arial" panose="020B0604020202020204" pitchFamily="34" charset="0"/>
              <a:buChar char="•"/>
            </a:pPr>
            <a:r>
              <a:rPr lang="en-GB" sz="1000" dirty="0"/>
              <a:t>Note you can decided how much detail you put in the ‘What does activity look like box?’ – we have just provided examples as prompts.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17F97-4598-420B-A7D5-4DC9EFC736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8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219011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62879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280176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427790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63869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348154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6225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30423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93142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788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296686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215010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346833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154896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07225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86378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13199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86197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0306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5928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1675802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5834" y="346685"/>
            <a:ext cx="10830456" cy="645460"/>
          </a:xfrm>
        </p:spPr>
        <p:txBody>
          <a:bodyPr/>
          <a:lstStyle/>
          <a:p>
            <a:r>
              <a:rPr lang="en-GB" sz="2500" dirty="0">
                <a:latin typeface="Premier League" panose="020B0504020203020204"/>
              </a:rPr>
              <a:t>Count your catches </a:t>
            </a:r>
            <a:r>
              <a:rPr lang="en-GB" sz="1800" dirty="0"/>
              <a:t>| </a:t>
            </a:r>
            <a:r>
              <a:rPr lang="en-GB" sz="1600" dirty="0">
                <a:solidFill>
                  <a:srgbClr val="37003C"/>
                </a:solidFill>
                <a:latin typeface="Premier League" panose="020B0504020203020204" pitchFamily="34" charset="0"/>
              </a:rPr>
              <a:t>LO: Master basic throwing and catching techniques with accuracy. </a:t>
            </a:r>
            <a:br>
              <a:rPr lang="en-GB" sz="896" dirty="0">
                <a:latin typeface="Calibri" panose="020F0502020204030204" pitchFamily="34" charset="0"/>
                <a:ea typeface="Calibri" panose="020F0502020204030204" pitchFamily="34" charset="0"/>
              </a:rPr>
            </a:br>
            <a:r>
              <a:rPr lang="en-GB" sz="896" dirty="0">
                <a:latin typeface="Calibri" panose="020F0502020204030204" pitchFamily="34" charset="0"/>
                <a:ea typeface="Calibri" panose="020F0502020204030204" pitchFamily="34" charset="0"/>
              </a:rPr>
              <a:t> </a:t>
            </a:r>
            <a:br>
              <a:rPr lang="en-GB" sz="896" dirty="0">
                <a:latin typeface="Calibri" panose="020F0502020204030204" pitchFamily="34" charset="0"/>
                <a:ea typeface="Calibri" panose="020F0502020204030204" pitchFamily="34" charset="0"/>
              </a:rPr>
            </a:br>
            <a:endParaRPr lang="en-GB" sz="2490" dirty="0">
              <a:latin typeface="Premier League" panose="020B0504020203020204" pitchFamily="34" charset="0"/>
            </a:endParaRP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FF2882"/>
              </a:highlight>
              <a:latin typeface="Arial" panose="020B0604020202020204"/>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594" b="1" dirty="0">
                <a:solidFill>
                  <a:srgbClr val="37003C"/>
                </a:solidFill>
                <a:latin typeface="Arial" panose="020B0604020202020204"/>
              </a:rPr>
              <a:t>PL Value</a:t>
            </a:r>
          </a:p>
          <a:p>
            <a:pPr defTabSz="455371"/>
            <a:r>
              <a:rPr lang="en-GB" sz="1594" dirty="0">
                <a:solidFill>
                  <a:srgbClr val="37003C"/>
                </a:solidFill>
                <a:latin typeface="Premier League" panose="020B0504020203020204" pitchFamily="34" charset="0"/>
              </a:rPr>
              <a:t>Be ambitious    </a:t>
            </a:r>
          </a:p>
          <a:p>
            <a:pPr defTabSz="455371"/>
            <a:r>
              <a:rPr lang="en-GB" sz="1594" dirty="0">
                <a:solidFill>
                  <a:srgbClr val="37003C"/>
                </a:solidFill>
                <a:latin typeface="Premier League" panose="020B0504020203020204" pitchFamily="34" charset="0"/>
              </a:rPr>
              <a:t>Be inspiring</a:t>
            </a:r>
          </a:p>
          <a:p>
            <a:pPr defTabSz="455371"/>
            <a:r>
              <a:rPr lang="en-GB" sz="1594" dirty="0">
                <a:solidFill>
                  <a:srgbClr val="37003C"/>
                </a:solidFill>
                <a:latin typeface="Premier League" panose="020B0504020203020204" pitchFamily="34" charset="0"/>
              </a:rPr>
              <a:t>Be connected</a:t>
            </a:r>
          </a:p>
          <a:p>
            <a:pPr defTabSz="455371"/>
            <a:r>
              <a:rPr lang="en-GB" sz="1594" dirty="0">
                <a:solidFill>
                  <a:srgbClr val="37003C"/>
                </a:solidFill>
                <a:latin typeface="Premier League" panose="020B0504020203020204" pitchFamily="34" charset="0"/>
              </a:rPr>
              <a:t>Be fair</a:t>
            </a:r>
          </a:p>
        </p:txBody>
      </p:sp>
      <p:sp>
        <p:nvSpPr>
          <p:cNvPr id="12" name="Rectangle 11">
            <a:extLst>
              <a:ext uri="{FF2B5EF4-FFF2-40B4-BE49-F238E27FC236}">
                <a16:creationId xmlns:a16="http://schemas.microsoft.com/office/drawing/2014/main" id="{0467C7F3-DE9F-4018-B7E4-A2DD0B709C47}"/>
              </a:ext>
            </a:extLst>
          </p:cNvPr>
          <p:cNvSpPr/>
          <p:nvPr/>
        </p:nvSpPr>
        <p:spPr>
          <a:xfrm>
            <a:off x="5038809" y="1701122"/>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a:solidFill>
                <a:srgbClr val="37003C"/>
              </a:solidFill>
              <a:latin typeface="Arial" panose="020B0604020202020204"/>
            </a:endParaRPr>
          </a:p>
        </p:txBody>
      </p:sp>
      <p:sp>
        <p:nvSpPr>
          <p:cNvPr id="14" name="Rectangle 13">
            <a:extLst>
              <a:ext uri="{FF2B5EF4-FFF2-40B4-BE49-F238E27FC236}">
                <a16:creationId xmlns:a16="http://schemas.microsoft.com/office/drawing/2014/main" id="{C2B0343E-FDFD-4015-8D8F-E26DD3733EBA}"/>
              </a:ext>
            </a:extLst>
          </p:cNvPr>
          <p:cNvSpPr/>
          <p:nvPr/>
        </p:nvSpPr>
        <p:spPr>
          <a:xfrm>
            <a:off x="5038809" y="2181831"/>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a:solidFill>
                <a:srgbClr val="37003C"/>
              </a:solidFill>
              <a:latin typeface="Arial" panose="020B0604020202020204"/>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0FF87"/>
              </a:highlight>
              <a:latin typeface="Arial" panose="020B0604020202020204"/>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skills will pupils develop?</a:t>
            </a:r>
            <a:endParaRPr lang="en-GB" sz="1594" dirty="0">
              <a:solidFill>
                <a:srgbClr val="FFFFFF"/>
              </a:solidFill>
              <a:latin typeface="Premier League" panose="020B0504020203020204" pitchFamily="34" charset="0"/>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Thinking skills</a:t>
            </a:r>
            <a:endParaRPr lang="en-GB" sz="1594" dirty="0">
              <a:solidFill>
                <a:srgbClr val="FFFFFF"/>
              </a:solidFill>
              <a:latin typeface="Premier League" panose="020B0504020203020204" pitchFamily="34" charset="0"/>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Social and emotional skills</a:t>
            </a:r>
            <a:endParaRPr lang="en-GB" sz="1594" dirty="0">
              <a:solidFill>
                <a:srgbClr val="FFFFFF"/>
              </a:solidFill>
              <a:latin typeface="Premier League" panose="020B0504020203020204" pitchFamily="34" charset="0"/>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Physical skills</a:t>
            </a:r>
            <a:endParaRPr lang="en-GB" sz="1594" dirty="0">
              <a:solidFill>
                <a:srgbClr val="FFFFFF"/>
              </a:solidFill>
              <a:latin typeface="Premier League" panose="020B0504020203020204" pitchFamily="34" charset="0"/>
            </a:endParaRPr>
          </a:p>
        </p:txBody>
      </p:sp>
      <p:sp>
        <p:nvSpPr>
          <p:cNvPr id="20" name="Rectangle: Rounded Corners 19">
            <a:extLst>
              <a:ext uri="{FF2B5EF4-FFF2-40B4-BE49-F238E27FC236}">
                <a16:creationId xmlns:a16="http://schemas.microsoft.com/office/drawing/2014/main" id="{39086813-1904-479D-96F6-9EF687636005}"/>
              </a:ext>
            </a:extLst>
          </p:cNvPr>
          <p:cNvSpPr/>
          <p:nvPr/>
        </p:nvSpPr>
        <p:spPr>
          <a:xfrm>
            <a:off x="2130285" y="3641805"/>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Concentration and accuracy</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focus on throwing and catching and consider the weight/ height when sending </a:t>
            </a: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Communication</a:t>
            </a:r>
            <a:r>
              <a:rPr lang="en-GB" sz="1195" dirty="0">
                <a:solidFill>
                  <a:srgbClr val="37003C"/>
                </a:solidFill>
                <a:latin typeface="Premier League" panose="020B0504020203020204" pitchFamily="34" charset="0"/>
              </a:rPr>
              <a:t> </a:t>
            </a:r>
            <a:r>
              <a:rPr lang="en-GB" sz="1195" b="1" dirty="0">
                <a:solidFill>
                  <a:srgbClr val="37003C"/>
                </a:solidFill>
                <a:latin typeface="Premier League" panose="020B0504020203020204" pitchFamily="34" charset="0"/>
              </a:rPr>
              <a:t>and teamwork</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will work together and create a routine</a:t>
            </a:r>
            <a:r>
              <a:rPr lang="en-GB" sz="1195" dirty="0">
                <a:solidFill>
                  <a:srgbClr val="37003C"/>
                </a:solidFill>
                <a:latin typeface="Arial" panose="020B0604020202020204"/>
              </a:rPr>
              <a:t> </a:t>
            </a: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56618" y="5692136"/>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Throwing and catching </a:t>
            </a:r>
          </a:p>
          <a:p>
            <a:pPr algn="ctr" defTabSz="455371"/>
            <a:r>
              <a:rPr lang="en-GB" sz="1195" dirty="0">
                <a:solidFill>
                  <a:srgbClr val="37003C"/>
                </a:solidFill>
                <a:latin typeface="Premier League" panose="020B0504020203020204" pitchFamily="34" charset="0"/>
              </a:rPr>
              <a:t> Pupils will improve their technique and focus on fundamental movements</a:t>
            </a: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5F0FF"/>
              </a:highlight>
              <a:latin typeface="Arial" panose="020B0604020202020204"/>
            </a:endParaRPr>
          </a:p>
        </p:txBody>
      </p:sp>
      <p:sp>
        <p:nvSpPr>
          <p:cNvPr id="30" name="Rectangle: Rounded Corners 29">
            <a:extLst>
              <a:ext uri="{FF2B5EF4-FFF2-40B4-BE49-F238E27FC236}">
                <a16:creationId xmlns:a16="http://schemas.microsoft.com/office/drawing/2014/main" id="{746229D0-FA47-4B56-A6DF-B57B73D28576}"/>
              </a:ext>
            </a:extLst>
          </p:cNvPr>
          <p:cNvSpPr/>
          <p:nvPr/>
        </p:nvSpPr>
        <p:spPr>
          <a:xfrm>
            <a:off x="5655708" y="1491116"/>
            <a:ext cx="6246450" cy="5132271"/>
          </a:xfrm>
          <a:prstGeom prst="roundRect">
            <a:avLst>
              <a:gd name="adj" fmla="val 2432"/>
            </a:avLst>
          </a:prstGeom>
          <a:ln>
            <a:solidFill>
              <a:srgbClr val="37003C"/>
            </a:solidFill>
          </a:ln>
        </p:spPr>
        <p:style>
          <a:lnRef idx="2">
            <a:schemeClr val="dk1"/>
          </a:lnRef>
          <a:fillRef idx="1">
            <a:schemeClr val="lt1"/>
          </a:fillRef>
          <a:effectRef idx="0">
            <a:schemeClr val="dk1"/>
          </a:effectRef>
          <a:fontRef idx="minor">
            <a:schemeClr val="dk1"/>
          </a:fontRef>
        </p:style>
        <p:txBody>
          <a:bodyPr rtlCol="0" anchor="t"/>
          <a:lstStyle/>
          <a:p>
            <a:pPr algn="ctr" defTabSz="455371"/>
            <a:r>
              <a:rPr lang="en-GB" sz="1590" b="1" dirty="0">
                <a:solidFill>
                  <a:srgbClr val="37003C"/>
                </a:solidFill>
                <a:latin typeface="Premier League" panose="020B0504020203020204" pitchFamily="34" charset="0"/>
                <a:sym typeface="Arial"/>
              </a:rPr>
              <a:t>HOW TO PLAY</a:t>
            </a:r>
          </a:p>
          <a:p>
            <a:pPr defTabSz="455371"/>
            <a:r>
              <a:rPr lang="en-US" sz="1195" b="1" dirty="0">
                <a:solidFill>
                  <a:srgbClr val="37003C"/>
                </a:solidFill>
                <a:latin typeface="Premier League" panose="020B0504020203020204"/>
                <a:sym typeface="Arial"/>
              </a:rPr>
              <a:t>Set up and equipment: </a:t>
            </a:r>
            <a:r>
              <a:rPr lang="en-US" sz="1195" dirty="0">
                <a:solidFill>
                  <a:srgbClr val="37003C"/>
                </a:solidFill>
                <a:latin typeface="Premier League" panose="020B0504020203020204"/>
                <a:sym typeface="Arial"/>
              </a:rPr>
              <a:t>This activity requires a tennis ball or ball of a similar size. This activity can be conducted in a sports hall or outdoor space.</a:t>
            </a:r>
            <a:endParaRPr lang="en-GB" sz="1195" dirty="0">
              <a:solidFill>
                <a:srgbClr val="37003C"/>
              </a:solidFill>
              <a:latin typeface="Premier League" panose="020B0504020203020204"/>
              <a:ea typeface="Calibri" panose="020F0502020204030204" pitchFamily="34" charset="0"/>
            </a:endParaRPr>
          </a:p>
          <a:p>
            <a:pPr defTabSz="455371"/>
            <a:endParaRPr lang="en-GB" sz="1195" dirty="0">
              <a:solidFill>
                <a:srgbClr val="37003C"/>
              </a:solidFill>
              <a:latin typeface="Premier League" panose="020B0504020203020204"/>
              <a:ea typeface="Calibri" panose="020F0502020204030204" pitchFamily="34" charset="0"/>
            </a:endParaRPr>
          </a:p>
          <a:p>
            <a:pPr defTabSz="455371"/>
            <a:r>
              <a:rPr lang="en-GB" sz="1195" b="1" dirty="0">
                <a:solidFill>
                  <a:srgbClr val="37003C"/>
                </a:solidFill>
                <a:latin typeface="Premier League" panose="020B0504020203020204"/>
              </a:rPr>
              <a:t>Activity 1: </a:t>
            </a:r>
            <a:r>
              <a:rPr lang="en-GB" sz="1195" dirty="0">
                <a:solidFill>
                  <a:srgbClr val="37003C"/>
                </a:solidFill>
                <a:latin typeface="Premier League" panose="020B0504020203020204"/>
                <a:ea typeface="Calibri" panose="020F0502020204030204" pitchFamily="34" charset="0"/>
              </a:rPr>
              <a:t>Using a tennis ball/or any ball of similar size, complete as many of these challenges as possible:</a:t>
            </a: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Throw the ball with one hand, catch with both (x3) Now try clapping in-between (x3)</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Bounce the ball with one hand, catch with both (x3) Now try clapping in-between (x3)</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Throw the ball from one hand to the other creating a rainbow shape (x5)</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Throw the ball with one hand, clap and catch with the other (x3)</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Bounce the ball with one hand, clap and catch with the other (x3)</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Throw the ball in the air with one hand, half turn and catch with the other (x3)</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Circle the ball around your body switching the ball from one hand to the other, every time it passes your back and stomach (x5)</a:t>
            </a:r>
            <a:endParaRPr lang="en-GB" sz="1195" dirty="0">
              <a:solidFill>
                <a:srgbClr val="37003C"/>
              </a:solidFill>
              <a:latin typeface="Premier League" panose="020B0504020203020204"/>
              <a:ea typeface="Calibri" panose="020F0502020204030204" pitchFamily="34" charset="0"/>
            </a:endParaRPr>
          </a:p>
          <a:p>
            <a:pPr marL="170764" indent="-170764" defTabSz="455371">
              <a:buFont typeface="+mj-lt"/>
              <a:buAutoNum type="arabicPeriod"/>
            </a:pPr>
            <a:r>
              <a:rPr lang="en-GB" sz="1195" dirty="0">
                <a:solidFill>
                  <a:srgbClr val="37003C"/>
                </a:solidFill>
                <a:latin typeface="Premier League" panose="020B0504020203020204"/>
                <a:ea typeface="Times New Roman" panose="02020603050405020304" pitchFamily="18" charset="0"/>
              </a:rPr>
              <a:t>Perform a figure of 8 through your legs with the ball in one hand whilst releasing the ball into the other when it transfers between legs (x3)</a:t>
            </a:r>
            <a:br>
              <a:rPr lang="en-GB" sz="1195" dirty="0">
                <a:solidFill>
                  <a:srgbClr val="37003C"/>
                </a:solidFill>
                <a:latin typeface="Premier League" panose="020B0504020203020204"/>
                <a:ea typeface="Times New Roman" panose="02020603050405020304" pitchFamily="18" charset="0"/>
              </a:rPr>
            </a:br>
            <a:endParaRPr lang="en-GB" sz="1195" dirty="0">
              <a:solidFill>
                <a:srgbClr val="37003C"/>
              </a:solidFill>
              <a:latin typeface="Premier League" panose="020B0504020203020204"/>
              <a:ea typeface="Times New Roman" panose="02020603050405020304" pitchFamily="18" charset="0"/>
            </a:endParaRPr>
          </a:p>
          <a:p>
            <a:pPr defTabSz="455371"/>
            <a:r>
              <a:rPr lang="en-GB" sz="1195" dirty="0">
                <a:solidFill>
                  <a:srgbClr val="37003C"/>
                </a:solidFill>
                <a:latin typeface="Premier League" panose="020B0504020203020204"/>
                <a:ea typeface="Times New Roman" panose="02020603050405020304" pitchFamily="18" charset="0"/>
              </a:rPr>
              <a:t> </a:t>
            </a:r>
            <a:r>
              <a:rPr lang="en-GB" sz="1195" b="1" dirty="0">
                <a:solidFill>
                  <a:srgbClr val="37003C"/>
                </a:solidFill>
                <a:latin typeface="Premier League" panose="020B0504020203020204"/>
                <a:ea typeface="Calibri" panose="020F0502020204030204" pitchFamily="34" charset="0"/>
              </a:rPr>
              <a:t>Progression</a:t>
            </a:r>
            <a:r>
              <a:rPr lang="en-GB" sz="1195" dirty="0">
                <a:solidFill>
                  <a:srgbClr val="37003C"/>
                </a:solidFill>
                <a:latin typeface="Premier League" panose="020B0504020203020204"/>
                <a:ea typeface="Calibri" panose="020F0502020204030204" pitchFamily="34" charset="0"/>
              </a:rPr>
              <a:t>: Try the following suggestions to differentiate the activity: </a:t>
            </a:r>
          </a:p>
          <a:p>
            <a:pPr marL="171450" indent="-171450" defTabSz="455371">
              <a:buFont typeface="Arial" panose="020B0604020202020204" pitchFamily="34" charset="0"/>
              <a:buChar char="•"/>
            </a:pPr>
            <a:r>
              <a:rPr lang="en-GB" sz="1195" dirty="0">
                <a:solidFill>
                  <a:srgbClr val="37003C"/>
                </a:solidFill>
                <a:latin typeface="Premier League" panose="020B0504020203020204"/>
                <a:ea typeface="Calibri" panose="020F0502020204030204" pitchFamily="34" charset="0"/>
              </a:rPr>
              <a:t>Change the size of the ball. </a:t>
            </a:r>
          </a:p>
          <a:p>
            <a:pPr marL="171450" indent="-171450" defTabSz="455371">
              <a:buFont typeface="Arial" panose="020B0604020202020204" pitchFamily="34" charset="0"/>
              <a:buChar char="•"/>
            </a:pPr>
            <a:r>
              <a:rPr lang="en-GB" sz="1195" dirty="0">
                <a:solidFill>
                  <a:srgbClr val="37003C"/>
                </a:solidFill>
                <a:latin typeface="Premier League" panose="020B0504020203020204"/>
                <a:ea typeface="Calibri" panose="020F0502020204030204" pitchFamily="34" charset="0"/>
              </a:rPr>
              <a:t>Increase/decrease the distance of throw.</a:t>
            </a:r>
          </a:p>
          <a:p>
            <a:pPr marL="171450" indent="-171450" defTabSz="455371">
              <a:buFont typeface="Arial" panose="020B0604020202020204" pitchFamily="34" charset="0"/>
              <a:buChar char="•"/>
            </a:pPr>
            <a:r>
              <a:rPr lang="en-GB" sz="1195" dirty="0">
                <a:solidFill>
                  <a:srgbClr val="37003C"/>
                </a:solidFill>
                <a:latin typeface="Premier League" panose="020B0504020203020204"/>
                <a:ea typeface="Calibri" panose="020F0502020204030204" pitchFamily="34" charset="0"/>
              </a:rPr>
              <a:t>Increase/decrease the amount of claps while the ball is in the air, amount of repetitions.</a:t>
            </a:r>
          </a:p>
          <a:p>
            <a:pPr marL="171450" indent="-171450" defTabSz="455371">
              <a:buFont typeface="Arial" panose="020B0604020202020204" pitchFamily="34" charset="0"/>
              <a:buChar char="•"/>
            </a:pPr>
            <a:r>
              <a:rPr lang="en-GB" sz="1195" dirty="0">
                <a:solidFill>
                  <a:srgbClr val="37003C"/>
                </a:solidFill>
                <a:latin typeface="Premier League" panose="020B0504020203020204"/>
                <a:ea typeface="Calibri" panose="020F0502020204030204" pitchFamily="34" charset="0"/>
              </a:rPr>
              <a:t>Work with another person and perform a switch of ball during challenges.</a:t>
            </a:r>
            <a:br>
              <a:rPr lang="en-GB" sz="1195" dirty="0">
                <a:solidFill>
                  <a:srgbClr val="37003C"/>
                </a:solidFill>
                <a:latin typeface="Premier League" panose="020B0504020203020204"/>
                <a:ea typeface="Calibri" panose="020F0502020204030204" pitchFamily="34" charset="0"/>
              </a:rPr>
            </a:br>
            <a:endParaRPr lang="en-GB" sz="1195" dirty="0">
              <a:solidFill>
                <a:srgbClr val="37003C"/>
              </a:solidFill>
              <a:latin typeface="Premier League" panose="020B0504020203020204"/>
              <a:ea typeface="Calibri" panose="020F0502020204030204" pitchFamily="34" charset="0"/>
            </a:endParaRPr>
          </a:p>
          <a:p>
            <a:pPr defTabSz="455371"/>
            <a:r>
              <a:rPr lang="en-GB" sz="1195" b="1" dirty="0">
                <a:solidFill>
                  <a:srgbClr val="37003C"/>
                </a:solidFill>
                <a:latin typeface="Premier League" panose="020B0504020203020204"/>
              </a:rPr>
              <a:t>Activity 2: </a:t>
            </a:r>
            <a:r>
              <a:rPr lang="en-GB" sz="1195" dirty="0">
                <a:solidFill>
                  <a:srgbClr val="37003C"/>
                </a:solidFill>
                <a:latin typeface="Premier League" panose="020B0504020203020204"/>
              </a:rPr>
              <a:t>Ask the pupils to perform a</a:t>
            </a:r>
            <a:r>
              <a:rPr lang="en-GB" sz="1195" dirty="0">
                <a:solidFill>
                  <a:srgbClr val="37003C"/>
                </a:solidFill>
                <a:latin typeface="Premier League" panose="020B0504020203020204"/>
                <a:ea typeface="Calibri" panose="020F0502020204030204" pitchFamily="34" charset="0"/>
              </a:rPr>
              <a:t> sequence using three or more of the challenges they’ve just practised. They can make sequences as they like. Encourage them to include different challenges. If possible, pupils can do this activity in pairs (whether they are both performing the same sequence or separate sequences).</a:t>
            </a:r>
          </a:p>
          <a:p>
            <a:pPr defTabSz="455371"/>
            <a:endParaRPr lang="en-GB" sz="1594" dirty="0">
              <a:solidFill>
                <a:srgbClr val="37003C"/>
              </a:solidFill>
              <a:latin typeface="Calibri" panose="020F0502020204030204" pitchFamily="34" charset="0"/>
              <a:ea typeface="Calibri" panose="020F0502020204030204" pitchFamily="34" charset="0"/>
            </a:endParaRPr>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does the activity look like?</a:t>
            </a:r>
            <a:endParaRPr lang="en-GB" sz="1594" dirty="0">
              <a:solidFill>
                <a:srgbClr val="FFFFFF"/>
              </a:solidFill>
              <a:latin typeface="Premier League" panose="020B0504020203020204" pitchFamily="34" charset="0"/>
            </a:endParaRPr>
          </a:p>
        </p:txBody>
      </p:sp>
      <p:pic>
        <p:nvPicPr>
          <p:cNvPr id="24" name="Picture 2" descr="Derby County Remain at Heart of Community During Coronavirus Crisis - Derby  County Community Trust">
            <a:extLst>
              <a:ext uri="{FF2B5EF4-FFF2-40B4-BE49-F238E27FC236}">
                <a16:creationId xmlns:a16="http://schemas.microsoft.com/office/drawing/2014/main" id="{04CCADBA-EC6A-447A-A712-4CA4DCF559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059" y="1386296"/>
            <a:ext cx="1079635" cy="80996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7E62E7F4-D5AA-4435-A282-8B34C444F9E4}"/>
              </a:ext>
            </a:extLst>
          </p:cNvPr>
          <p:cNvSpPr/>
          <p:nvPr/>
        </p:nvSpPr>
        <p:spPr>
          <a:xfrm>
            <a:off x="5038809" y="1439030"/>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
        <p:nvSpPr>
          <p:cNvPr id="27" name="Rectangle 26">
            <a:extLst>
              <a:ext uri="{FF2B5EF4-FFF2-40B4-BE49-F238E27FC236}">
                <a16:creationId xmlns:a16="http://schemas.microsoft.com/office/drawing/2014/main" id="{A9C3E37B-DFD9-42A5-B7EC-AABE068AC05E}"/>
              </a:ext>
            </a:extLst>
          </p:cNvPr>
          <p:cNvSpPr/>
          <p:nvPr/>
        </p:nvSpPr>
        <p:spPr>
          <a:xfrm>
            <a:off x="5038809" y="1941476"/>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Tree>
    <p:extLst>
      <p:ext uri="{BB962C8B-B14F-4D97-AF65-F5344CB8AC3E}">
        <p14:creationId xmlns:p14="http://schemas.microsoft.com/office/powerpoint/2010/main" val="709851461"/>
      </p:ext>
    </p:extLst>
  </p:cSld>
  <p:clrMapOvr>
    <a:masterClrMapping/>
  </p:clrMapOvr>
</p:sld>
</file>

<file path=ppt/theme/theme1.xml><?xml version="1.0" encoding="utf-8"?>
<a:theme xmlns:a="http://schemas.openxmlformats.org/drawingml/2006/main" name="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533</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Office Theme</vt:lpstr>
      <vt:lpstr>Count your catches | LO: Master basic throwing and catching techniques with accuracy.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2020-11-04T16:39:12Z</dcterms:modified>
</cp:coreProperties>
</file>