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18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WXbGVhN0T0X/VlzL7BTMhUyvp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Holmes" initials="" lastIdx="2" clrIdx="0"/>
  <p:cmAuthor id="1" name="Andy Marti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15A1A-2E13-4E20-8954-7A49CB63F6D4}">
  <a:tblStyle styleId="{26B15A1A-2E13-4E20-8954-7A49CB63F6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7"/>
          </a:solidFill>
        </a:fill>
      </a:tcStyle>
    </a:wholeTbl>
    <a:band1H>
      <a:tcTxStyle b="off" i="off"/>
      <a:tcStyle>
        <a:tcBdr/>
        <a:fill>
          <a:solidFill>
            <a:srgbClr val="CCCA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6" autoAdjust="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>
        <p:guide pos="461"/>
        <p:guide pos="7219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primarystars.com/resources/premier-league-writing-stars-poetry-challenge/top-tips-karl-nov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to the Premier League Writing Stars challenge.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Use this word cloud to thin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about what the word ‘ambition’ means to you. Create a list of words and phrases, or use this word cloud as a starting point.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table lists key vocabulary that link to ambition and clarifies the meanings of the words.  Have a think about what keywords you would like to include in your poem. 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the My ambition film for some ideas: https://plprimarystars.com/resources/premier-league-writing-stars-poetry-challenge/ambitions-film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Definitions: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Vocabulary - the words you choose to use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Tone - how the speaker feels about the subject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Alliteration - repeated sounds e.g. </a:t>
            </a:r>
            <a:r>
              <a:rPr lang="en-US" b="1"/>
              <a:t>P</a:t>
            </a:r>
            <a:r>
              <a:rPr lang="en-US"/>
              <a:t>eter </a:t>
            </a:r>
            <a:r>
              <a:rPr lang="en-US" b="1"/>
              <a:t>P</a:t>
            </a:r>
            <a:r>
              <a:rPr lang="en-US"/>
              <a:t>i</a:t>
            </a:r>
            <a:r>
              <a:rPr lang="en-US" b="1"/>
              <a:t>p</a:t>
            </a:r>
            <a:r>
              <a:rPr lang="en-US"/>
              <a:t>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Simile - direct comparison e.g. strong as an ox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Metaphor - comparison in a figurative way e.g. he was a plank of a wood on the dance floor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about using some of these techniques when creating your own poem.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Here are some top tips to help you to write your own poem - don’t forget to watch Karl Nova’s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Top Tips film</a:t>
            </a:r>
            <a:r>
              <a:rPr lang="en-US"/>
              <a:t>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6210" y="241031"/>
            <a:ext cx="1538467" cy="7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951736"/>
            <a:ext cx="8077200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1677036" y="-3528"/>
            <a:ext cx="10514964" cy="663477"/>
          </a:xfrm>
          <a:custGeom>
            <a:avLst/>
            <a:gdLst/>
            <a:ahLst/>
            <a:cxnLst/>
            <a:rect l="l" t="t" r="r" b="b"/>
            <a:pathLst>
              <a:path w="10038907" h="663477" extrusionOk="0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847"/>
            <a:ext cx="12191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86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20" y="6421515"/>
            <a:ext cx="3390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5239" y="-3528"/>
            <a:ext cx="37973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Image">
  <p:cSld name="Half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1677036" y="-3528"/>
            <a:ext cx="10514964" cy="663477"/>
          </a:xfrm>
          <a:custGeom>
            <a:avLst/>
            <a:gdLst/>
            <a:ahLst/>
            <a:cxnLst/>
            <a:rect l="l" t="t" r="r" b="b"/>
            <a:pathLst>
              <a:path w="10038907" h="663477" extrusionOk="0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714485" y="1898186"/>
            <a:ext cx="4556763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88"/>
              <a:buFont typeface="Arial"/>
              <a:buNone/>
              <a:defRPr sz="298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701749" y="3104147"/>
            <a:ext cx="4569499" cy="295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2"/>
          </p:nvPr>
        </p:nvSpPr>
        <p:spPr>
          <a:xfrm>
            <a:off x="2683256" y="1048758"/>
            <a:ext cx="606484" cy="64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None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847"/>
            <a:ext cx="12191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86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>
            <a:spLocks noGrp="1"/>
          </p:cNvSpPr>
          <p:nvPr>
            <p:ph type="pic" idx="3"/>
          </p:nvPr>
        </p:nvSpPr>
        <p:spPr>
          <a:xfrm>
            <a:off x="5840028" y="667222"/>
            <a:ext cx="6351972" cy="55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Char char="•"/>
              <a:defRPr sz="23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20" y="6421515"/>
            <a:ext cx="3390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5239" y="-3528"/>
            <a:ext cx="37973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 1">
  <p:cSld name="Learning Objectives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" y="6097"/>
            <a:ext cx="12191999" cy="684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/>
        </p:nvSpPr>
        <p:spPr>
          <a:xfrm>
            <a:off x="1677036" y="-3528"/>
            <a:ext cx="10514964" cy="663477"/>
          </a:xfrm>
          <a:custGeom>
            <a:avLst/>
            <a:gdLst/>
            <a:ahLst/>
            <a:cxnLst/>
            <a:rect l="l" t="t" r="r" b="b"/>
            <a:pathLst>
              <a:path w="10038907" h="663477" extrusionOk="0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376356" y="6373295"/>
            <a:ext cx="3052065" cy="3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9787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210847"/>
            <a:ext cx="12191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86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502039" y="2045768"/>
            <a:ext cx="9359440" cy="1147484"/>
          </a:xfrm>
          <a:prstGeom prst="rect">
            <a:avLst/>
          </a:prstGeom>
          <a:solidFill>
            <a:srgbClr val="6E1345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1290957" y="3202582"/>
            <a:ext cx="10614537" cy="1899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520" y="6421515"/>
            <a:ext cx="3390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5239" y="-3528"/>
            <a:ext cx="37973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 2">
  <p:cSld name="Learning Objectives 2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/>
          <p:nvPr/>
        </p:nvSpPr>
        <p:spPr>
          <a:xfrm>
            <a:off x="1677036" y="-3528"/>
            <a:ext cx="10514964" cy="663477"/>
          </a:xfrm>
          <a:custGeom>
            <a:avLst/>
            <a:gdLst/>
            <a:ahLst/>
            <a:cxnLst/>
            <a:rect l="l" t="t" r="r" b="b"/>
            <a:pathLst>
              <a:path w="10038907" h="663477" extrusionOk="0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502039" y="2056230"/>
            <a:ext cx="9359440" cy="1147484"/>
          </a:xfrm>
          <a:prstGeom prst="rect">
            <a:avLst/>
          </a:prstGeom>
          <a:solidFill>
            <a:srgbClr val="881D48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90957" y="3202582"/>
            <a:ext cx="10614537" cy="1899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5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2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847"/>
            <a:ext cx="12191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86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20" y="6421515"/>
            <a:ext cx="3390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5239" y="-3528"/>
            <a:ext cx="37973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dden slide">
  <p:cSld name="Hidden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1677036" y="-3528"/>
            <a:ext cx="10514964" cy="663477"/>
          </a:xfrm>
          <a:custGeom>
            <a:avLst/>
            <a:gdLst/>
            <a:ahLst/>
            <a:cxnLst/>
            <a:rect l="l" t="t" r="r" b="b"/>
            <a:pathLst>
              <a:path w="10038907" h="663477" extrusionOk="0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6344" y="931863"/>
            <a:ext cx="877976" cy="102894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"/>
              <a:buFont typeface="Arial"/>
              <a:buChar char="•"/>
              <a:defRPr sz="20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9819" algn="l" rtl="0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—"/>
              <a:defRPr sz="13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7657" algn="l" rtl="0">
              <a:lnSpc>
                <a:spcPct val="120000"/>
              </a:lnSpc>
              <a:spcBef>
                <a:spcPts val="1270"/>
              </a:spcBef>
              <a:spcAft>
                <a:spcPts val="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7657" algn="l" rtl="0">
              <a:lnSpc>
                <a:spcPct val="120000"/>
              </a:lnSpc>
              <a:spcBef>
                <a:spcPts val="1270"/>
              </a:spcBef>
              <a:spcAft>
                <a:spcPts val="1270"/>
              </a:spcAft>
              <a:buClr>
                <a:schemeClr val="dk1"/>
              </a:buClr>
              <a:buSzPts val="1245"/>
              <a:buFont typeface="Arial"/>
              <a:buChar char="—"/>
              <a:defRPr sz="10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10847"/>
            <a:ext cx="12191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86" y="6203575"/>
            <a:ext cx="583442" cy="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520" y="6421515"/>
            <a:ext cx="3390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5239" y="-3528"/>
            <a:ext cx="37973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>
          <p15:clr>
            <a:srgbClr val="F26B43"/>
          </p15:clr>
        </p15:guide>
        <p15:guide id="2" pos="7710">
          <p15:clr>
            <a:srgbClr val="F26B43"/>
          </p15:clr>
        </p15:guide>
        <p15:guide id="3" pos="384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828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1820">
          <p15:clr>
            <a:srgbClr val="F26B43"/>
          </p15:clr>
        </p15:guide>
        <p15:guide id="9" pos="634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primarystars.com/resources/premier-league-writing-stars-poetry-challenge/top-tips-karl-nova" TargetMode="External"/><Relationship Id="rId4" Type="http://schemas.openxmlformats.org/officeDocument/2006/relationships/hyperlink" Target="https://plprimarystars.com/resources/premier-league-writing-stars-poetry-challenge/beautiful-ambition-fil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Premier League Writing Stars </a:t>
            </a:r>
            <a:br>
              <a:rPr lang="en-US"/>
            </a:br>
            <a:r>
              <a:rPr lang="en-US"/>
              <a:t>poetry challenge 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701749" y="2692399"/>
            <a:ext cx="8215185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8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0"/>
              <a:buNone/>
            </a:pPr>
            <a:r>
              <a:rPr lang="en-US" sz="2400" dirty="0"/>
              <a:t>We want you to take on the Premier League Writing Stars challenge and write a poem on </a:t>
            </a:r>
            <a:r>
              <a:rPr lang="en-US" sz="2400" b="1" dirty="0"/>
              <a:t>AMBITION</a:t>
            </a:r>
            <a:r>
              <a:rPr lang="en-US" sz="2400" dirty="0"/>
              <a:t> – dreaming big for your family and the world around you. </a:t>
            </a:r>
            <a:endParaRPr dirty="0"/>
          </a:p>
          <a:p>
            <a:pPr marL="76835" lvl="0" indent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ts val="2390"/>
              <a:buNone/>
            </a:pPr>
            <a:r>
              <a:rPr lang="en-US" sz="2400" dirty="0"/>
              <a:t>We want you to explore how important it is to </a:t>
            </a:r>
            <a:r>
              <a:rPr lang="en-US" sz="2400"/>
              <a:t>be ambitious, </a:t>
            </a:r>
            <a:r>
              <a:rPr lang="en-US" sz="2400" dirty="0"/>
              <a:t>to believe in yourself and others and to chase your dreams! </a:t>
            </a:r>
            <a:endParaRPr dirty="0"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575" y="1808039"/>
            <a:ext cx="3009425" cy="47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82498" y="778652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does ambition mean? </a:t>
            </a:r>
            <a:endParaRPr/>
          </a:p>
        </p:txBody>
      </p:sp>
      <p:pic>
        <p:nvPicPr>
          <p:cNvPr id="83" name="Google Shape;8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933" y="2192213"/>
            <a:ext cx="89281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682498" y="1546989"/>
            <a:ext cx="8260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8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word cloud includes key vocabulary about ambition.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does ambition mean?</a:t>
            </a:r>
            <a:endParaRPr/>
          </a:p>
        </p:txBody>
      </p:sp>
      <p:graphicFrame>
        <p:nvGraphicFramePr>
          <p:cNvPr id="91" name="Google Shape;91;p4"/>
          <p:cNvGraphicFramePr/>
          <p:nvPr/>
        </p:nvGraphicFramePr>
        <p:xfrm>
          <a:off x="701675" y="1895730"/>
          <a:ext cx="10800000" cy="3960000"/>
        </p:xfrm>
        <a:graphic>
          <a:graphicData uri="http://schemas.openxmlformats.org/drawingml/2006/table">
            <a:tbl>
              <a:tblPr firstRow="1" bandRow="1">
                <a:noFill/>
                <a:tableStyleId>{26B15A1A-2E13-4E20-8954-7A49CB63F6D4}</a:tableStyleId>
              </a:tblPr>
              <a:tblGrid>
                <a:gridCol w="24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Key Vocabulary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Word meaning</a:t>
                      </a:r>
                      <a:endParaRPr sz="1400" u="none" strike="noStrike" cap="none"/>
                    </a:p>
                  </a:txBody>
                  <a:tcPr marL="199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Aspiration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a hope (or ambition) of achieving something</a:t>
                      </a:r>
                      <a:endParaRPr sz="1400" u="none" strike="noStrike" cap="none"/>
                    </a:p>
                  </a:txBody>
                  <a:tcPr marL="199450" marR="9145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Appetite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hunger to make something happen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9450" marR="9145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Objective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you are aiming for – your goal! 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9450" marR="9145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Purpose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reason for doing something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9450" marR="91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Vision 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plan for the future</a:t>
                      </a:r>
                      <a:endParaRPr sz="1400" u="none" strike="noStrike" cap="none"/>
                    </a:p>
                  </a:txBody>
                  <a:tcPr marL="199450" marR="9145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Ambition 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desire and determination to achieve success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9450" marR="91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are YOUR ambitions?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701750" y="1895730"/>
            <a:ext cx="9105038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0"/>
              <a:buNone/>
            </a:pPr>
            <a:r>
              <a:rPr lang="en-US" sz="2200"/>
              <a:t>Think hard about what your ambitions are: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What do you want to achieve?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Do you want to help others? Your friends? </a:t>
            </a:r>
            <a:br>
              <a:rPr lang="en-US" sz="2200"/>
            </a:br>
            <a:r>
              <a:rPr lang="en-US" sz="2200"/>
              <a:t>Your family? The whole world?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Why is it important to have ambitions?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390"/>
              <a:buNone/>
            </a:pPr>
            <a:r>
              <a:rPr lang="en-US" sz="2200" b="1"/>
              <a:t>Remember to always dream BIG – there are no limits to what </a:t>
            </a:r>
            <a:br>
              <a:rPr lang="en-US" sz="2200" b="1"/>
            </a:br>
            <a:r>
              <a:rPr lang="en-US" sz="2200" b="1"/>
              <a:t>you can do.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SzPts val="2390"/>
              <a:buNone/>
            </a:pPr>
            <a:r>
              <a:rPr lang="en-US" sz="2200"/>
              <a:t>Make a note of your ambitions on a piece of paper, or use the </a:t>
            </a:r>
            <a:r>
              <a:rPr lang="en-US" sz="2200" i="1"/>
              <a:t>Ambitions and Dreams worksheet, </a:t>
            </a:r>
            <a:r>
              <a:rPr lang="en-US" sz="2200"/>
              <a:t>and get ready to start your poem! </a:t>
            </a:r>
            <a:endParaRPr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1447" y="1166555"/>
            <a:ext cx="2346166" cy="49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714485" y="1026176"/>
            <a:ext cx="4556763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8"/>
              <a:buNone/>
            </a:pPr>
            <a:r>
              <a:rPr lang="en-US" sz="4400"/>
              <a:t>What makes a great poem?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701748" y="2771088"/>
            <a:ext cx="5771719" cy="295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0"/>
              <a:buChar char="•"/>
            </a:pPr>
            <a:r>
              <a:rPr lang="en-US" sz="2000"/>
              <a:t>Use vocabulary about </a:t>
            </a:r>
            <a:r>
              <a:rPr lang="en-US" sz="2000" b="1"/>
              <a:t>ambition</a:t>
            </a:r>
            <a:r>
              <a:rPr lang="en-US" sz="2000"/>
              <a:t> and </a:t>
            </a:r>
            <a:r>
              <a:rPr lang="en-US" sz="2000" b="1"/>
              <a:t>dreams</a:t>
            </a:r>
            <a:r>
              <a:rPr lang="en-US" sz="2000"/>
              <a:t>.</a:t>
            </a:r>
            <a:endParaRPr/>
          </a:p>
          <a:p>
            <a:pPr marL="457200" lvl="0" indent="-38036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90"/>
              <a:buChar char="•"/>
            </a:pPr>
            <a:r>
              <a:rPr lang="en-US" sz="2000"/>
              <a:t>Think about the </a:t>
            </a:r>
            <a:r>
              <a:rPr lang="en-US" sz="2000" b="1"/>
              <a:t>tone</a:t>
            </a:r>
            <a:r>
              <a:rPr lang="en-US" sz="2000"/>
              <a:t>.</a:t>
            </a:r>
            <a:endParaRPr/>
          </a:p>
          <a:p>
            <a:pPr marL="457200" lvl="0" indent="-38036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90"/>
              <a:buChar char="•"/>
            </a:pPr>
            <a:r>
              <a:rPr lang="en-US" sz="2000"/>
              <a:t>Try to paint a </a:t>
            </a:r>
            <a:r>
              <a:rPr lang="en-US" sz="2000" b="1"/>
              <a:t>picture</a:t>
            </a:r>
            <a:r>
              <a:rPr lang="en-US" sz="2000"/>
              <a:t> in the reader’s mind with your words.</a:t>
            </a:r>
            <a:endParaRPr/>
          </a:p>
          <a:p>
            <a:pPr marL="457200" lvl="0" indent="-38036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90"/>
              <a:buChar char="•"/>
            </a:pPr>
            <a:r>
              <a:rPr lang="en-US" sz="2000"/>
              <a:t>Use poetic </a:t>
            </a:r>
            <a:r>
              <a:rPr lang="en-US" sz="2000" b="1"/>
              <a:t>techniques</a:t>
            </a:r>
            <a:r>
              <a:rPr lang="en-US" sz="2000"/>
              <a:t>: alliteration, simile, metaphor, rhythm, rhyme.</a:t>
            </a:r>
            <a:endParaRPr/>
          </a:p>
          <a:p>
            <a:pPr marL="457200" lvl="0" indent="-380365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390"/>
              <a:buChar char="•"/>
            </a:pPr>
            <a:r>
              <a:rPr lang="en-US" sz="2000"/>
              <a:t>Be </a:t>
            </a:r>
            <a:r>
              <a:rPr lang="en-US" sz="2000" b="1"/>
              <a:t>original</a:t>
            </a:r>
            <a:r>
              <a:rPr lang="en-US" sz="2000"/>
              <a:t>. Your ideas are the best.</a:t>
            </a:r>
            <a:endParaRPr/>
          </a:p>
        </p:txBody>
      </p:sp>
      <p:pic>
        <p:nvPicPr>
          <p:cNvPr id="107" name="Google Shape;107;p6" descr="A close up of a toy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02" r="102"/>
          <a:stretch/>
        </p:blipFill>
        <p:spPr>
          <a:xfrm>
            <a:off x="5840028" y="667222"/>
            <a:ext cx="6351972" cy="553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Top tips!</a:t>
            </a:r>
            <a:endParaRPr sz="3000"/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5466" y="1432241"/>
            <a:ext cx="2048400" cy="510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701750" y="1895730"/>
            <a:ext cx="9332428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your message is the most important thing. Sometimes the simplest poems are the best.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about what you know.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it from the heart.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heart.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honest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just be yourself when you’re writing.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fun!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not homework so try to just enjoy yourself.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poet Karl Nova’s poem, </a:t>
            </a:r>
            <a:r>
              <a:rPr lang="en-US" sz="24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Beautiful Ambition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some inspiration and his </a:t>
            </a:r>
            <a:r>
              <a:rPr lang="en-US" sz="24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Top Tips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film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Share your poem</a:t>
            </a:r>
            <a:endParaRPr sz="3000"/>
          </a:p>
        </p:txBody>
      </p:sp>
      <p:sp>
        <p:nvSpPr>
          <p:cNvPr id="122" name="Google Shape;122;p16"/>
          <p:cNvSpPr txBox="1"/>
          <p:nvPr/>
        </p:nvSpPr>
        <p:spPr>
          <a:xfrm>
            <a:off x="701750" y="1895730"/>
            <a:ext cx="93324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your poems on ambition to us at: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plprimarystars@premierleague.com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Or 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hare on Twitter via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PLCommunities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hashtag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PLPrimaryStars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4393" y="2515030"/>
            <a:ext cx="2654146" cy="39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">
  <a:themeElements>
    <a:clrScheme name="Custom 13">
      <a:dk1>
        <a:srgbClr val="37003C"/>
      </a:dk1>
      <a:lt1>
        <a:srgbClr val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2882"/>
      </a:accent3>
      <a:accent4>
        <a:srgbClr val="EBFF00"/>
      </a:accent4>
      <a:accent5>
        <a:srgbClr val="00FF87"/>
      </a:accent5>
      <a:accent6>
        <a:srgbClr val="871D48"/>
      </a:accent6>
      <a:hlink>
        <a:srgbClr val="37003C"/>
      </a:hlink>
      <a:folHlink>
        <a:srgbClr val="3700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590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English</vt:lpstr>
      <vt:lpstr>PowerPoint Presentation</vt:lpstr>
      <vt:lpstr>Premier League Writing Stars  poetry challenge </vt:lpstr>
      <vt:lpstr>What does ambition mean? </vt:lpstr>
      <vt:lpstr>What does ambition mean?</vt:lpstr>
      <vt:lpstr>What are YOUR ambitions?</vt:lpstr>
      <vt:lpstr>What makes a great poem?</vt:lpstr>
      <vt:lpstr>Top tips!</vt:lpstr>
      <vt:lpstr>Share your poem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 Souza-Ingle</dc:creator>
  <cp:lastModifiedBy>Natasha Sankarsingh</cp:lastModifiedBy>
  <cp:revision>4</cp:revision>
  <dcterms:created xsi:type="dcterms:W3CDTF">2017-09-06T12:17:16Z</dcterms:created>
  <dcterms:modified xsi:type="dcterms:W3CDTF">2020-10-30T09:23:45Z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0x01010093B54F4E1E236843BC48977808A54A7A</vt:lpwstr>
  </property>
  <property fmtid="{D5CDD505-2E9C-101B-9397-08002B2CF9AE}" pid="3" name="_dlc_DocIdItemGuid">
    <vt:lpwstr>150e7c64-1160-4f72-9843-6db111dacf24</vt:lpwstr>
  </property>
</Properties>
</file>